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2" r:id="rId4"/>
    <p:sldId id="263" r:id="rId5"/>
    <p:sldId id="264" r:id="rId6"/>
    <p:sldId id="269" r:id="rId7"/>
    <p:sldId id="267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8D51B-4751-4920-8E32-1A0C6CFB3FEE}" v="11" dt="2022-01-12T14:13:05.695"/>
    <p1510:client id="{7051D852-99CE-498F-B356-374CA9CE5613}" v="3" dt="2022-01-12T14:05:54.900"/>
    <p1510:client id="{7371C675-BCED-4566-ADC3-6FB1BC234EA4}" v="38" dt="2022-01-12T14:16:56.169"/>
    <p1510:client id="{7FAF51F0-6BAD-3D1D-9F65-292228CBB9D6}" v="130" dt="2022-01-12T14:12:23.743"/>
    <p1510:client id="{EA3896FE-4397-8945-8786-7B5969D7C226}" v="5" dt="2022-01-12T14:08:09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al.org/sites/default/files/news/files/folleto_amazonia_posible_y_sostenible.pdf" TargetMode="External"/><Relationship Id="rId2" Type="http://schemas.openxmlformats.org/officeDocument/2006/relationships/hyperlink" Target="https://www.animalsaroundtheglobe.com/es/los-animales-del-amazon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iaviajes.org/brasil-amazonia-clim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Vista de un lago&#10;&#10;Descripción generada automáticamente">
            <a:extLst>
              <a:ext uri="{FF2B5EF4-FFF2-40B4-BE49-F238E27FC236}">
                <a16:creationId xmlns:a16="http://schemas.microsoft.com/office/drawing/2014/main" id="{B7C1D7D5-575B-4BCD-91C7-967FFAA3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2127A3-2435-4688-BFE8-DA1E63556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s-ES" sz="6600" b="1">
                <a:solidFill>
                  <a:srgbClr val="FFFFFF"/>
                </a:solidFill>
                <a:latin typeface="Bodoni MT"/>
                <a:cs typeface="Calibri Light"/>
              </a:rPr>
              <a:t>Region Amazonica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0DE7FE-61E8-49C4-BF96-9373CA74A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solidFill>
                  <a:srgbClr val="FFFFFF"/>
                </a:solidFill>
                <a:cs typeface="Calibri"/>
              </a:rPr>
              <a:t>Integrantes: Jeronimo Guerra, Pablo Palacios, Julieta Aguilar, Daniel Salomon, Maria Jose Belauzaran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78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4DC821DC-993B-4B67-AE5C-82D210F08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386" b="738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5C2F7C-5C61-4086-A57A-063B279A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Bodoni MT"/>
              </a:rPr>
              <a:t>Mapa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E15B4D-DDDC-45F8-9055-A62BDD3D2E11}"/>
              </a:ext>
            </a:extLst>
          </p:cNvPr>
          <p:cNvSpPr txBox="1"/>
          <p:nvPr/>
        </p:nvSpPr>
        <p:spPr>
          <a:xfrm>
            <a:off x="427527" y="1688947"/>
            <a:ext cx="3544646" cy="46934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</a:rPr>
              <a:t>La Amazonia con 7,4 </a:t>
            </a:r>
            <a:r>
              <a:rPr lang="en-US" sz="2000" b="1" err="1">
                <a:solidFill>
                  <a:srgbClr val="FFFFFF"/>
                </a:solidFill>
              </a:rPr>
              <a:t>millones</a:t>
            </a:r>
            <a:r>
              <a:rPr lang="en-US" sz="2000" b="1">
                <a:solidFill>
                  <a:srgbClr val="FFFFFF"/>
                </a:solidFill>
              </a:rPr>
              <a:t> de km2 es </a:t>
            </a:r>
            <a:r>
              <a:rPr lang="en-US" sz="2000" b="1" err="1">
                <a:solidFill>
                  <a:srgbClr val="FFFFFF"/>
                </a:solidFill>
              </a:rPr>
              <a:t>el</a:t>
            </a:r>
            <a:r>
              <a:rPr lang="en-US" sz="2000" b="1">
                <a:solidFill>
                  <a:srgbClr val="FFFFFF"/>
                </a:solidFill>
              </a:rPr>
              <a:t> 4,9% del </a:t>
            </a:r>
            <a:r>
              <a:rPr lang="en-US" sz="2000" b="1" err="1">
                <a:solidFill>
                  <a:srgbClr val="FFFFFF"/>
                </a:solidFill>
              </a:rPr>
              <a:t>área</a:t>
            </a:r>
            <a:r>
              <a:rPr lang="en-US" sz="2000" b="1">
                <a:solidFill>
                  <a:srgbClr val="FFFFFF"/>
                </a:solidFill>
              </a:rPr>
              <a:t> continental </a:t>
            </a:r>
            <a:r>
              <a:rPr lang="en-US" sz="2000" b="1" err="1">
                <a:solidFill>
                  <a:srgbClr val="FFFFFF"/>
                </a:solidFill>
              </a:rPr>
              <a:t>mundial</a:t>
            </a:r>
            <a:r>
              <a:rPr lang="en-US" sz="2000" b="1">
                <a:solidFill>
                  <a:srgbClr val="FFFFFF"/>
                </a:solidFill>
              </a:rPr>
              <a:t>, y </a:t>
            </a:r>
            <a:r>
              <a:rPr lang="en-US" sz="2000" b="1" err="1">
                <a:solidFill>
                  <a:srgbClr val="FFFFFF"/>
                </a:solidFill>
              </a:rPr>
              <a:t>cubre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 b="1" err="1">
                <a:solidFill>
                  <a:srgbClr val="FFFFFF"/>
                </a:solidFill>
              </a:rPr>
              <a:t>partes</a:t>
            </a:r>
            <a:r>
              <a:rPr lang="en-US" sz="2000" b="1">
                <a:solidFill>
                  <a:srgbClr val="FFFFFF"/>
                </a:solidFill>
              </a:rPr>
              <a:t> de Bolivia, </a:t>
            </a:r>
            <a:r>
              <a:rPr lang="en-US" sz="2000" b="1" err="1">
                <a:solidFill>
                  <a:srgbClr val="FFFFFF"/>
                </a:solidFill>
              </a:rPr>
              <a:t>Brasil</a:t>
            </a:r>
            <a:r>
              <a:rPr lang="en-US" sz="2000" b="1">
                <a:solidFill>
                  <a:srgbClr val="FFFFFF"/>
                </a:solidFill>
              </a:rPr>
              <a:t>, Colombia, Ecuador, Guyana, Perú, Surinam y Venezuela.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  <a:ea typeface="+mn-lt"/>
              <a:cs typeface="+mn-lt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La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cuenca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del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río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Amazonas es la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más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grande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del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mundo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con un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promedio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de 230.000 m3 de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agua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por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segundo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, que es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aproximadamente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al 20% del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agua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dulce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superficie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terrestre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mundial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 b="1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Imagen 5" descr="Mapa&#10;&#10;Descripción generada automáticamente">
            <a:extLst>
              <a:ext uri="{FF2B5EF4-FFF2-40B4-BE49-F238E27FC236}">
                <a16:creationId xmlns:a16="http://schemas.microsoft.com/office/drawing/2014/main" id="{23D5FBB6-D3CC-400C-85CD-32C729C36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6" r="5472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381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0A0F3-E263-49EC-98D3-B3E86388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s-ES">
                <a:cs typeface="Calibri Light"/>
              </a:rPr>
              <a:t>Flora</a:t>
            </a:r>
            <a:endParaRPr lang="es-E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10">
            <a:extLst>
              <a:ext uri="{FF2B5EF4-FFF2-40B4-BE49-F238E27FC236}">
                <a16:creationId xmlns:a16="http://schemas.microsoft.com/office/drawing/2014/main" id="{3969B5E2-EAE3-4BFD-9954-4EE90E49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9" r="16804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3" name="Imagen 13">
            <a:extLst>
              <a:ext uri="{FF2B5EF4-FFF2-40B4-BE49-F238E27FC236}">
                <a16:creationId xmlns:a16="http://schemas.microsoft.com/office/drawing/2014/main" id="{C3B2C86E-CF33-4949-A6BE-651C945D0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3" r="15673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E3174B22-F6EA-4CDF-ADC1-2D6D14EB8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80" r="26570" b="-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000AEFF4-2807-4C2B-B76B-A03D27F4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>
                <a:ea typeface="+mn-lt"/>
                <a:cs typeface="+mn-lt"/>
              </a:rPr>
              <a:t>El Amazonas no sólo abarca la mayor selva tropical que queda en el mundo, sino que es el lugar de mayor biodiversidad de la Tierra. </a:t>
            </a:r>
          </a:p>
          <a:p>
            <a:pPr marL="0" indent="0">
              <a:buNone/>
            </a:pPr>
            <a:r>
              <a:rPr lang="es-ES" sz="1800">
                <a:cs typeface="Calibri" panose="020F0502020204030204"/>
              </a:rPr>
              <a:t>Está constituido por bosques de todo tipo y una gran cantidad de árboles </a:t>
            </a:r>
            <a:r>
              <a:rPr lang="es-ES" sz="1800">
                <a:ea typeface="+mn-lt"/>
                <a:cs typeface="+mn-lt"/>
              </a:rPr>
              <a:t>como : Itahuba, Caricari, Tajibos, Cedro, Cuta barcina, Almandrillo y otros.  En la región Amazónica existe un alto número de especies vegetales</a:t>
            </a:r>
          </a:p>
          <a:p>
            <a:pPr marL="0" indent="0">
              <a:buNone/>
            </a:pPr>
            <a:r>
              <a:rPr lang="es-ES" sz="1800">
                <a:cs typeface="Calibri"/>
              </a:rPr>
              <a:t>Alrededor de 8.200</a:t>
            </a:r>
            <a:r>
              <a:rPr lang="es-ES" sz="1800">
                <a:ea typeface="+mn-lt"/>
                <a:cs typeface="+mn-lt"/>
              </a:rPr>
              <a:t>por ejemplo, solo de orquídeas se han identificado 2.725 especies . En Galápagoshay cerca de 600 especies nativas .</a:t>
            </a:r>
            <a:endParaRPr lang="es-ES" sz="1800"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F82FC6-D072-4803-B984-A732C1CEE1C7}"/>
              </a:ext>
            </a:extLst>
          </p:cNvPr>
          <p:cNvSpPr txBox="1"/>
          <p:nvPr/>
        </p:nvSpPr>
        <p:spPr>
          <a:xfrm>
            <a:off x="191146" y="237382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5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>
            <a:extLst>
              <a:ext uri="{FF2B5EF4-FFF2-40B4-BE49-F238E27FC236}">
                <a16:creationId xmlns:a16="http://schemas.microsoft.com/office/drawing/2014/main" id="{33141A49-B20D-493E-8839-78028F322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0" b="1367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AC394D-9132-4A69-BD5B-0BB6C6E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85" y="1187669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S" sz="6000">
                <a:latin typeface="Imprint MT Shadow"/>
                <a:cs typeface="Calibri Light"/>
              </a:rPr>
              <a:t>Fauna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F9FA1C-98C1-40FC-B4EB-C98C0E15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87" y="2199840"/>
            <a:ext cx="4593021" cy="44772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000">
                <a:ea typeface="+mn-lt"/>
                <a:cs typeface="+mn-lt"/>
              </a:rPr>
              <a:t>Es el hogar de al menos el 10% de la biodiversidad conocida del mundo.</a:t>
            </a:r>
            <a:endParaRPr lang="es-ES" sz="2000">
              <a:cs typeface="Calibri"/>
            </a:endParaRPr>
          </a:p>
          <a:p>
            <a:r>
              <a:rPr lang="es-ES" sz="2000">
                <a:ea typeface="+mn-lt"/>
                <a:cs typeface="+mn-lt"/>
              </a:rPr>
              <a:t>Algunos de los animales endémicos que viven ahí son:</a:t>
            </a:r>
          </a:p>
          <a:p>
            <a:r>
              <a:rPr lang="es-ES" sz="2000">
                <a:ea typeface="+mn-lt"/>
                <a:cs typeface="+mn-lt"/>
              </a:rPr>
              <a:t>El </a:t>
            </a:r>
            <a:r>
              <a:rPr lang="es-ES" sz="2000" err="1">
                <a:ea typeface="+mn-lt"/>
                <a:cs typeface="+mn-lt"/>
              </a:rPr>
              <a:t>tucuxi</a:t>
            </a:r>
            <a:r>
              <a:rPr lang="es-ES" sz="2000">
                <a:ea typeface="+mn-lt"/>
                <a:cs typeface="+mn-lt"/>
              </a:rPr>
              <a:t> o bufeo negro</a:t>
            </a:r>
            <a:endParaRPr lang="es-ES" sz="2000">
              <a:cs typeface="Calibri"/>
            </a:endParaRPr>
          </a:p>
          <a:p>
            <a:r>
              <a:rPr lang="es-ES" sz="2000">
                <a:ea typeface="+mn-lt"/>
                <a:cs typeface="+mn-lt"/>
              </a:rPr>
              <a:t>Águila harpía </a:t>
            </a:r>
          </a:p>
          <a:p>
            <a:r>
              <a:rPr lang="es-ES" sz="2000">
                <a:ea typeface="+mn-lt"/>
                <a:cs typeface="+mn-lt"/>
              </a:rPr>
              <a:t>Caimán negro </a:t>
            </a:r>
          </a:p>
          <a:p>
            <a:r>
              <a:rPr lang="es-ES" sz="2000">
                <a:ea typeface="+mn-lt"/>
                <a:cs typeface="+mn-lt"/>
              </a:rPr>
              <a:t>Capibara</a:t>
            </a:r>
          </a:p>
          <a:p>
            <a:r>
              <a:rPr lang="es-ES" sz="2000">
                <a:ea typeface="+mn-lt"/>
                <a:cs typeface="+mn-lt"/>
              </a:rPr>
              <a:t>Rana de flecha verde y negra </a:t>
            </a:r>
          </a:p>
          <a:p>
            <a:r>
              <a:rPr lang="es-ES" sz="2000">
                <a:cs typeface="Calibri"/>
              </a:rPr>
              <a:t>Jaguar</a:t>
            </a:r>
          </a:p>
        </p:txBody>
      </p:sp>
    </p:spTree>
    <p:extLst>
      <p:ext uri="{BB962C8B-B14F-4D97-AF65-F5344CB8AC3E}">
        <p14:creationId xmlns:p14="http://schemas.microsoft.com/office/powerpoint/2010/main" val="350971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F8F37-8BA2-49C5-852E-249ECDE7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s-ES">
                <a:latin typeface="Bodoni MT"/>
                <a:cs typeface="Calibri Light"/>
              </a:rPr>
              <a:t>Clima</a:t>
            </a:r>
            <a:endParaRPr lang="es-ES"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B6AEE8-A31A-4DE8-9FE6-FBD46560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700">
                <a:latin typeface="Cordia New"/>
                <a:ea typeface="+mn-lt"/>
                <a:cs typeface="+mn-lt"/>
              </a:rPr>
              <a:t>La región de la Amazonía se caracteriza por un clima húmedo con altas temperaturas, humedad de 83% y abundantes precipitaciones, tienen valores en promedio superiores a 2.000 mm por año, los meses más lluviosos son diciembre y marzo.</a:t>
            </a:r>
            <a:endParaRPr lang="es-ES" sz="1700">
              <a:latin typeface="Cordia New"/>
              <a:cs typeface="Calibri" panose="020F0502020204030204"/>
            </a:endParaRPr>
          </a:p>
          <a:p>
            <a:r>
              <a:rPr lang="es-ES" sz="1700">
                <a:latin typeface="Cordia New"/>
                <a:ea typeface="+mn-lt"/>
                <a:cs typeface="+mn-lt"/>
              </a:rPr>
              <a:t>Las temperaturas permanecen estables durante todo el año, pero varían considerablemente dependiendo de la ubicación, van desde 28 ° C en el área del delta del Amazonas, hasta 40 ° C en el oeste de la Amazonía. Las temperaturas máximas promedio en Manaus varían entre 33 ° C y 30 ° C, las temperaturas mínimas promedio son estables en torno a los 23 ° C.</a:t>
            </a:r>
            <a:endParaRPr lang="es-ES" sz="1700">
              <a:latin typeface="Cordia New"/>
              <a:cs typeface="Cordia New"/>
            </a:endParaRPr>
          </a:p>
          <a:p>
            <a:endParaRPr lang="es-ES" sz="170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87A806FA-C939-4CB2-A7EC-77853AB9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113" y="558034"/>
            <a:ext cx="6590829" cy="5750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449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BFBA74-F7E8-4F3A-976D-C35D9A79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  <a:cs typeface="Calibri Light"/>
              </a:rPr>
              <a:t>Datos Curiosos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4" name="Imagen 4" descr="Una isla en medio del lago&#10;&#10;Descripción generada automáticamente">
            <a:extLst>
              <a:ext uri="{FF2B5EF4-FFF2-40B4-BE49-F238E27FC236}">
                <a16:creationId xmlns:a16="http://schemas.microsoft.com/office/drawing/2014/main" id="{4B791F2C-C2BC-479A-AE62-D56624800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" r="10253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19F4F1C-F393-43DF-B94B-ABEBFE3D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Hay mas de 300 </a:t>
            </a:r>
            <a:r>
              <a:rPr lang="en-US" sz="2200" dirty="0" err="1">
                <a:ea typeface="+mn-lt"/>
                <a:cs typeface="+mn-lt"/>
              </a:rPr>
              <a:t>millones</a:t>
            </a:r>
            <a:r>
              <a:rPr lang="en-US" sz="2200" dirty="0">
                <a:ea typeface="+mn-lt"/>
                <a:cs typeface="+mn-lt"/>
              </a:rPr>
              <a:t> de </a:t>
            </a:r>
            <a:r>
              <a:rPr lang="en-US" sz="2200" dirty="0" err="1">
                <a:ea typeface="+mn-lt"/>
                <a:cs typeface="+mn-lt"/>
              </a:rPr>
              <a:t>árboles</a:t>
            </a:r>
            <a:r>
              <a:rPr lang="en-US" sz="2200" dirty="0">
                <a:ea typeface="+mn-lt"/>
                <a:cs typeface="+mn-lt"/>
              </a:rPr>
              <a:t>.</a:t>
            </a:r>
          </a:p>
          <a:p>
            <a:r>
              <a:rPr lang="en-US" sz="2200" dirty="0">
                <a:ea typeface="+mn-lt"/>
                <a:cs typeface="+mn-lt"/>
              </a:rPr>
              <a:t>El bosque de las Amazonas produce </a:t>
            </a:r>
            <a:r>
              <a:rPr lang="en-US" sz="2200" dirty="0" err="1">
                <a:ea typeface="+mn-lt"/>
                <a:cs typeface="+mn-lt"/>
              </a:rPr>
              <a:t>más</a:t>
            </a:r>
            <a:r>
              <a:rPr lang="en-US" sz="2200" dirty="0">
                <a:ea typeface="+mn-lt"/>
                <a:cs typeface="+mn-lt"/>
              </a:rPr>
              <a:t> del 20% del </a:t>
            </a:r>
            <a:r>
              <a:rPr lang="en-US" sz="2200" dirty="0" err="1">
                <a:ea typeface="+mn-lt"/>
                <a:cs typeface="+mn-lt"/>
              </a:rPr>
              <a:t>oxígeno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 la tierra.</a:t>
            </a:r>
          </a:p>
          <a:p>
            <a:r>
              <a:rPr lang="en-US" sz="2200" dirty="0">
                <a:cs typeface="Calibri"/>
              </a:rPr>
              <a:t>Tiene </a:t>
            </a:r>
            <a:r>
              <a:rPr lang="en-US" sz="2200" dirty="0" err="1">
                <a:cs typeface="Calibri"/>
              </a:rPr>
              <a:t>más</a:t>
            </a:r>
            <a:r>
              <a:rPr lang="en-US" sz="2200" dirty="0">
                <a:cs typeface="Calibri"/>
              </a:rPr>
              <a:t> de 2,500 </a:t>
            </a:r>
            <a:r>
              <a:rPr lang="en-US" sz="2200" dirty="0" err="1">
                <a:cs typeface="Calibri"/>
              </a:rPr>
              <a:t>aves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</a:t>
            </a:r>
            <a:r>
              <a:rPr lang="en-US" sz="2200" dirty="0" err="1">
                <a:highlight>
                  <a:srgbClr val="FFFF00"/>
                </a:highlight>
                <a:cs typeface="Calibri"/>
              </a:rPr>
              <a:t>xoóticas</a:t>
            </a:r>
            <a:r>
              <a:rPr lang="en-US" sz="2200" dirty="0">
                <a:cs typeface="Calibri"/>
              </a:rPr>
              <a:t>.</a:t>
            </a:r>
          </a:p>
          <a:p>
            <a:r>
              <a:rPr lang="en-US" sz="2200" dirty="0">
                <a:cs typeface="Calibri"/>
              </a:rPr>
              <a:t>Y es la selva la </a:t>
            </a:r>
            <a:r>
              <a:rPr lang="en-US" sz="2200" dirty="0">
                <a:highlight>
                  <a:srgbClr val="FFFF00"/>
                </a:highlight>
                <a:cs typeface="Calibri"/>
              </a:rPr>
              <a:t>mas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grande</a:t>
            </a:r>
            <a:r>
              <a:rPr lang="en-US" sz="2200" dirty="0">
                <a:cs typeface="Calibri"/>
              </a:rPr>
              <a:t> del </a:t>
            </a:r>
            <a:r>
              <a:rPr lang="en-US" sz="2200" dirty="0" err="1">
                <a:cs typeface="Calibri"/>
              </a:rPr>
              <a:t>mundo</a:t>
            </a:r>
            <a:r>
              <a:rPr lang="en-US" sz="2200" dirty="0">
                <a:cs typeface="Calibri"/>
              </a:rPr>
              <a:t>.</a:t>
            </a:r>
          </a:p>
          <a:p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08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C0285-BF65-4F13-A125-5367CB2B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 Light"/>
              </a:rPr>
              <a:t>Referencias APA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EEB711-222B-4D1A-B13C-EF69123F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55" y="1910292"/>
            <a:ext cx="105156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s-ES">
              <a:ea typeface="+mn-lt"/>
              <a:cs typeface="+mn-lt"/>
            </a:endParaRPr>
          </a:p>
          <a:p>
            <a:r>
              <a:rPr lang="es-ES">
                <a:ea typeface="+mn-lt"/>
                <a:cs typeface="+mn-lt"/>
                <a:hlinkClick r:id="rId2"/>
              </a:rPr>
              <a:t>https://www.animalsaroundtheglobe.com/es/los-animales-del-amazonas/</a:t>
            </a:r>
            <a:endParaRPr lang="es-ES">
              <a:ea typeface="+mn-lt"/>
              <a:cs typeface="+mn-lt"/>
            </a:endParaRPr>
          </a:p>
          <a:p>
            <a:endParaRPr lang="es-ES">
              <a:ea typeface="+mn-lt"/>
              <a:cs typeface="+mn-lt"/>
            </a:endParaRPr>
          </a:p>
          <a:p>
            <a:endParaRPr lang="es-ES">
              <a:ea typeface="+mn-lt"/>
              <a:cs typeface="+mn-lt"/>
            </a:endParaRPr>
          </a:p>
          <a:p>
            <a:r>
              <a:rPr lang="es-ES" i="1">
                <a:ea typeface="+mn-lt"/>
                <a:cs typeface="+mn-lt"/>
              </a:rPr>
              <a:t>Cepal. (s. f.)Amazonia posible y sostenible</a:t>
            </a:r>
            <a:r>
              <a:rPr lang="es-ES">
                <a:ea typeface="+mn-lt"/>
                <a:cs typeface="+mn-lt"/>
              </a:rPr>
              <a:t>. Cepal. Recuperado 12 de enero de 2022, de </a:t>
            </a:r>
            <a:r>
              <a:rPr lang="es-ES">
                <a:ea typeface="+mn-lt"/>
                <a:cs typeface="+mn-lt"/>
                <a:hlinkClick r:id="rId3"/>
              </a:rPr>
              <a:t>https://www.cepal.org/sites/default/files/news/files/folleto_amazonia_posible_y_sostenible.pdf</a:t>
            </a:r>
            <a:endParaRPr lang="es-ES"/>
          </a:p>
          <a:p>
            <a:endParaRPr lang="es-ES">
              <a:ea typeface="+mn-lt"/>
              <a:cs typeface="+mn-lt"/>
            </a:endParaRPr>
          </a:p>
          <a:p>
            <a:r>
              <a:rPr lang="es-ES" err="1">
                <a:ea typeface="+mn-lt"/>
                <a:cs typeface="+mn-lt"/>
              </a:rPr>
              <a:t>Admin</a:t>
            </a:r>
            <a:r>
              <a:rPr lang="es-ES">
                <a:ea typeface="+mn-lt"/>
                <a:cs typeface="+mn-lt"/>
              </a:rPr>
              <a:t>. (2020, 11 mayo). </a:t>
            </a:r>
            <a:r>
              <a:rPr lang="es-ES" i="1">
                <a:ea typeface="+mn-lt"/>
                <a:cs typeface="+mn-lt"/>
              </a:rPr>
              <a:t>El clima de la Amazonía: cuando ir a la Amazonía</a:t>
            </a:r>
            <a:r>
              <a:rPr lang="es-ES">
                <a:ea typeface="+mn-lt"/>
                <a:cs typeface="+mn-lt"/>
              </a:rPr>
              <a:t>. Guía de Viajes. Recuperado 12 de enero de 2022, de </a:t>
            </a:r>
            <a:r>
              <a:rPr lang="es-ES">
                <a:ea typeface="+mn-lt"/>
                <a:cs typeface="+mn-lt"/>
                <a:hlinkClick r:id="rId4"/>
              </a:rPr>
              <a:t>https://www.guiaviajes.org/brasil-amazonia-clima/</a:t>
            </a:r>
            <a:endParaRPr lang="es-ES">
              <a:ea typeface="+mn-lt"/>
              <a:cs typeface="+mn-lt"/>
            </a:endParaRPr>
          </a:p>
          <a:p>
            <a:r>
              <a:rPr lang="es-ES" err="1">
                <a:ea typeface="+mn-lt"/>
                <a:cs typeface="+mn-lt"/>
              </a:rPr>
              <a:t>Janderlee</a:t>
            </a:r>
            <a:r>
              <a:rPr lang="es-ES">
                <a:ea typeface="+mn-lt"/>
                <a:cs typeface="+mn-lt"/>
              </a:rPr>
              <a:t> Rivera. (30 de Julio de 2021). 6 Datos curiosos sobre el amazonas que debes conocer. 12 de Enero de 2022, de Donde ir Sitio web: https://www.dondeir.com/content/6-datos-curiosos-sobre-el-amazonas-que-debes-conocer/</a:t>
            </a:r>
          </a:p>
          <a:p>
            <a:endParaRPr lang="es-E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6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Bodoni MT</vt:lpstr>
      <vt:lpstr>Calibri</vt:lpstr>
      <vt:lpstr>Calibri Light</vt:lpstr>
      <vt:lpstr>Cordia New</vt:lpstr>
      <vt:lpstr>Imprint MT Shadow</vt:lpstr>
      <vt:lpstr>Tema de Office</vt:lpstr>
      <vt:lpstr>Region Amazonica</vt:lpstr>
      <vt:lpstr>Mapa</vt:lpstr>
      <vt:lpstr>Flora</vt:lpstr>
      <vt:lpstr>Fauna</vt:lpstr>
      <vt:lpstr>Clima</vt:lpstr>
      <vt:lpstr>Datos Curiosos</vt:lpstr>
      <vt:lpstr>Referencias APA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Gloria Neri Montiel</cp:lastModifiedBy>
  <cp:revision>3</cp:revision>
  <dcterms:created xsi:type="dcterms:W3CDTF">2021-12-14T18:42:00Z</dcterms:created>
  <dcterms:modified xsi:type="dcterms:W3CDTF">2022-01-19T03:29:38Z</dcterms:modified>
</cp:coreProperties>
</file>